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Amatic SC"/>
      <p:regular r:id="rId55"/>
      <p:bold r:id="rId56"/>
    </p:embeddedFont>
    <p:embeddedFont>
      <p:font typeface="Source Code Pr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CodePr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AmaticSC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56" Type="http://schemas.openxmlformats.org/officeDocument/2006/relationships/font" Target="fonts/AmaticSC-bold.fntdata"/><Relationship Id="rId15" Type="http://schemas.openxmlformats.org/officeDocument/2006/relationships/slide" Target="slides/slide10.xml"/><Relationship Id="rId59" Type="http://schemas.openxmlformats.org/officeDocument/2006/relationships/font" Target="fonts/SourceCodePro-italic.fntdata"/><Relationship Id="rId14" Type="http://schemas.openxmlformats.org/officeDocument/2006/relationships/slide" Target="slides/slide9.xml"/><Relationship Id="rId58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0888769e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0888769e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0a848b7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0a848b7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0a848b7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0a848b7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0888769e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0888769e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0888769e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0888769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0cb4790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0cb4790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0a848b7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0a848b7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a2fc68f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a2fc68f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a2fc68f2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a2fc68f2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a2fc68f2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a2fc68f2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86598176c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86598176c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a2fc68f2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a2fc68f2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0cb4790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0cb4790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0cb47902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0cb47902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0cb47902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0cb47902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0cb4790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0cb4790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6598176c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6598176c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a2fc68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a2fc68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6598176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6598176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86598176c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86598176c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86598176c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86598176c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91ebda6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91ebda6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6598176c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6598176c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6598176c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6598176c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f8f4348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f8f434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f8f4348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f8f4348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8f4348c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f8f4348c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f8f4348c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f8f4348c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8f4348c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8f4348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f8f4348c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f8f4348c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8f4348c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8f4348c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f8f4348c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f8f4348c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91ebda6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91ebda6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f8f4348c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f8f4348c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f8f4348c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f8f4348c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f8f4348c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f8f4348c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f8f4348c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f8f4348c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f8f4348c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f8f4348c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f8f4348c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f8f4348c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f8f4348c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f8f4348c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f8f4348c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f8f4348c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f8f4348c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f8f4348c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f8f4348c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f8f4348c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0888769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0888769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0888769e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0888769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0888769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0888769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0888769e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0888769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93c0e3f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93c0e3f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2035975"/>
            <a:ext cx="85206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              </a:t>
            </a:r>
            <a:r>
              <a:rPr lang="en">
                <a:solidFill>
                  <a:schemeClr val="lt1"/>
                </a:solidFill>
              </a:rPr>
              <a:t>Sumaiyah Zahid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17892" cy="17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349" y="188900"/>
            <a:ext cx="3261575" cy="15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C678DD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smile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	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</a:t>
            </a:r>
            <a:r>
              <a:rPr lang="en" sz="4500">
                <a:solidFill>
                  <a:schemeClr val="lt1"/>
                </a:solidFill>
                <a:highlight>
                  <a:schemeClr val="dk1"/>
                </a:highlight>
              </a:rPr>
              <a:t>Function Declaration &amp; Definition</a:t>
            </a:r>
            <a:endParaRPr sz="45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500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500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4692">
                <a:solidFill>
                  <a:srgbClr val="6AA84F"/>
                </a:solidFill>
                <a:highlight>
                  <a:schemeClr val="dk1"/>
                </a:highlight>
              </a:rPr>
              <a:t>\nSmile, and the world smiles with you...</a:t>
            </a:r>
            <a:r>
              <a:rPr lang="en" sz="5000">
                <a:solidFill>
                  <a:srgbClr val="D3D3D3"/>
                </a:solidFill>
                <a:highlight>
                  <a:schemeClr val="dk1"/>
                </a:highlight>
              </a:rPr>
              <a:t>");</a:t>
            </a:r>
            <a:endParaRPr sz="500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smile();			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Call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QUestion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function in C which prints following pattern.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	</a:t>
            </a:r>
            <a:r>
              <a:rPr lang="en" sz="2300">
                <a:solidFill>
                  <a:schemeClr val="dk1"/>
                </a:solidFill>
              </a:rPr>
              <a:t>****</a:t>
            </a:r>
            <a:endParaRPr sz="2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****</a:t>
            </a:r>
            <a:endParaRPr sz="2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****</a:t>
            </a:r>
            <a:endParaRPr sz="2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****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star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();    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Declaration or Prototype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star();			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Call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star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		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Definition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i&lt;4;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	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</a:t>
            </a:r>
            <a:r>
              <a:rPr lang="en" sz="5942">
                <a:solidFill>
                  <a:srgbClr val="6AA84F"/>
                </a:solidFill>
                <a:highlight>
                  <a:schemeClr val="dk1"/>
                </a:highlight>
              </a:rPr>
              <a:t>"\n****"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a, int b); 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Prototype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add(5,4);			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Call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int a, int b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		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Definition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a+b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a, int b); 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sum;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sum=add(5,4);	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   // you can’t access a and b here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a, int b)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c=a+b; 			// you can’t access sum here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c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D7E6B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700" y="2714275"/>
            <a:ext cx="2186575" cy="2107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Functions?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50">
                <a:solidFill>
                  <a:schemeClr val="dk1"/>
                </a:solidFill>
              </a:rPr>
              <a:t>To hide irrelevant detail at the main() level, so the the program's primary purpose is clearer.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50">
                <a:solidFill>
                  <a:schemeClr val="dk1"/>
                </a:solidFill>
              </a:rPr>
              <a:t>To divide a complex problem into a series of simple problems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650">
                <a:solidFill>
                  <a:schemeClr val="dk1"/>
                </a:solidFill>
              </a:rPr>
              <a:t>To make subsequent modification of the program easier.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1650">
                <a:solidFill>
                  <a:schemeClr val="dk1"/>
                </a:solidFill>
              </a:rPr>
              <a:t>To reduce the errors that inevitably come with a single large complex program</a:t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QUestion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function in C which takes one int argument and check whether it’s an even or odd.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even_odd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x); 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num=6;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even_odd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(num);	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even_odd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x)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6250">
                <a:solidFill>
                  <a:srgbClr val="76A5AF"/>
                </a:solidFill>
                <a:highlight>
                  <a:schemeClr val="dk1"/>
                </a:highlight>
              </a:rPr>
              <a:t>if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 (x%2==0)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		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(“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It’s an even number!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”);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	</a:t>
            </a:r>
            <a:r>
              <a:rPr lang="en" sz="6250">
                <a:solidFill>
                  <a:srgbClr val="76A5AF"/>
                </a:solidFill>
                <a:highlight>
                  <a:schemeClr val="dk1"/>
                </a:highlight>
              </a:rPr>
              <a:t>else</a:t>
            </a:r>
            <a:endParaRPr sz="6250">
              <a:solidFill>
                <a:srgbClr val="76A5AF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		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(“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It’s an odd number!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”);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QUestion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a function in C which takes int as a parameter and return it’s cube value.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cube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a); 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num=4, result;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result=cube(num);	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result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cube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a)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a*a*a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D7E6B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https://www.hackerrank.co</a:t>
            </a:r>
            <a:r>
              <a:rPr lang="en"/>
              <a:t>m</a:t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Array Elements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228675"/>
            <a:ext cx="8520600" cy="3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</a:rPr>
              <a:t>Passing array elements to a function is similar to passing variables to a function.</a:t>
            </a:r>
            <a:endParaRPr sz="6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38761D"/>
                </a:solidFill>
              </a:rPr>
              <a:t>void display(int age1, int age2)</a:t>
            </a:r>
            <a:r>
              <a:rPr lang="en" sz="6600"/>
              <a:t> {</a:t>
            </a:r>
            <a:endParaRPr sz="6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600"/>
              <a:t>}</a:t>
            </a:r>
            <a:endParaRPr sz="6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600"/>
              <a:t>int main() {</a:t>
            </a:r>
            <a:endParaRPr sz="6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600"/>
              <a:t>  int ageArray[] = {2, 8, 4, 12};</a:t>
            </a:r>
            <a:endParaRPr sz="6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600"/>
              <a:t>  </a:t>
            </a:r>
            <a:r>
              <a:rPr lang="en" sz="6600">
                <a:solidFill>
                  <a:srgbClr val="38761D"/>
                </a:solidFill>
              </a:rPr>
              <a:t>display(ageArray[1], ageArray[2]); </a:t>
            </a:r>
            <a:endParaRPr sz="6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600"/>
              <a:t>  return 0;</a:t>
            </a:r>
            <a:endParaRPr sz="6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00"/>
              <a:t>}</a:t>
            </a:r>
            <a:endParaRPr sz="6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Array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246925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1D array: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void myFunction(int arr[10]);</a:t>
            </a:r>
            <a:endParaRPr>
              <a:solidFill>
                <a:srgbClr val="B45F0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void myFunction(int arr[]);</a:t>
            </a:r>
            <a:endParaRPr>
              <a:solidFill>
                <a:srgbClr val="B45F0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2D array: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void myFunction(int arr[10][10]);</a:t>
            </a:r>
            <a:endParaRPr>
              <a:solidFill>
                <a:srgbClr val="351C75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51C75"/>
                </a:solidFill>
              </a:rPr>
              <a:t>void myFunction(int arr[][10]);</a:t>
            </a:r>
            <a:endParaRPr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calculate_sum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arr[])	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array[5]={1.5, 2.3,4.5,6.7,1.3}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calculate_sum(array)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calculate_sum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arr[])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f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sum=0;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	sum=sum+arr[i];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D7E6B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calculate_sum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arr[], int size)	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array[5]={1.5, 2.3,4.5,6.7,1.3};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calculate_sum(array,5)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calculate_sum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arr[], int size)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sum=0;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i&lt;size;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	sum=sum+arr[i];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D7E6B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calculate_sum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arr[2][5])	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array[2][5]={{1.5, 2.3,4.5,6.7,1.3},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{10.3,6.5,3.9,6.7,8.3}}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calculate_sum(array)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calculate_sum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arr[2][5])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sum=0;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i,j;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i&lt;2;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	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or (j=0; j&lt;5; j++)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		sum=sum+arr[i][j];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D7E6B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Assignment</a:t>
            </a:r>
            <a:endParaRPr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 all your Lab 6, 7 and 8 tasks into Functions.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 Functions</a:t>
            </a:r>
            <a:endParaRPr/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311700" y="1228675"/>
            <a:ext cx="8520600" cy="3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Call by value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Copy of argument passed to function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Changes in function do not effect original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when function does not need to modify argument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Avoids accidental changes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All the examples </a:t>
            </a:r>
            <a:r>
              <a:rPr lang="en">
                <a:solidFill>
                  <a:srgbClr val="A61C00"/>
                </a:solidFill>
              </a:rPr>
              <a:t>mentioned</a:t>
            </a:r>
            <a:r>
              <a:rPr lang="en">
                <a:solidFill>
                  <a:srgbClr val="A61C00"/>
                </a:solidFill>
              </a:rPr>
              <a:t> before are using call by value.</a:t>
            </a:r>
            <a:endParaRPr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Call by reference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Passes original argument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Changes in function effect original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Only used with trusted functions</a:t>
            </a:r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225" y="64775"/>
            <a:ext cx="4033401" cy="16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 By Reference</a:t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rgbClr val="9900FF"/>
                </a:solidFill>
              </a:rPr>
              <a:t>void </a:t>
            </a:r>
            <a:r>
              <a:rPr lang="en" sz="3100">
                <a:solidFill>
                  <a:srgbClr val="6D9EEB"/>
                </a:solidFill>
              </a:rPr>
              <a:t>function</a:t>
            </a:r>
            <a:r>
              <a:rPr lang="en" sz="3100">
                <a:solidFill>
                  <a:schemeClr val="dk1"/>
                </a:solidFill>
              </a:rPr>
              <a:t>(</a:t>
            </a:r>
            <a:r>
              <a:rPr lang="en" sz="3100">
                <a:solidFill>
                  <a:schemeClr val="lt1"/>
                </a:solidFill>
              </a:rPr>
              <a:t> </a:t>
            </a:r>
            <a:r>
              <a:rPr lang="en" sz="3100">
                <a:solidFill>
                  <a:srgbClr val="FFE599"/>
                </a:solidFill>
              </a:rPr>
              <a:t>int</a:t>
            </a:r>
            <a:r>
              <a:rPr lang="en" sz="3100">
                <a:solidFill>
                  <a:schemeClr val="lt1"/>
                </a:solidFill>
              </a:rPr>
              <a:t> </a:t>
            </a:r>
            <a:r>
              <a:rPr lang="en" sz="3100">
                <a:solidFill>
                  <a:srgbClr val="E06666"/>
                </a:solidFill>
              </a:rPr>
              <a:t>*p</a:t>
            </a:r>
            <a:r>
              <a:rPr lang="en" sz="3100">
                <a:solidFill>
                  <a:schemeClr val="dk1"/>
                </a:solidFill>
              </a:rPr>
              <a:t>);</a:t>
            </a:r>
            <a:endParaRPr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int *p,num=6;</a:t>
            </a:r>
            <a:endParaRPr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chemeClr val="dk1"/>
                </a:solidFill>
              </a:rPr>
              <a:t>p = &amp;num;</a:t>
            </a:r>
            <a:endParaRPr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rgbClr val="6D9EEB"/>
                </a:solidFill>
              </a:rPr>
              <a:t>function</a:t>
            </a:r>
            <a:r>
              <a:rPr lang="en" sz="3100">
                <a:solidFill>
                  <a:schemeClr val="dk1"/>
                </a:solidFill>
              </a:rPr>
              <a:t>( p );</a:t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125" y="2205325"/>
            <a:ext cx="4714276" cy="18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cube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*a); 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num=4, *p;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p=&amp;num;</a:t>
            </a:r>
            <a:endParaRPr sz="6250">
              <a:solidFill>
                <a:srgbClr val="FFD966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cube(p); // </a:t>
            </a:r>
            <a:r>
              <a:rPr lang="en" sz="6250">
                <a:solidFill>
                  <a:srgbClr val="E06666"/>
                </a:solidFill>
                <a:highlight>
                  <a:schemeClr val="dk1"/>
                </a:highlight>
              </a:rPr>
              <a:t>cube(&amp;num);	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num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cube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*a)	 // </a:t>
            </a:r>
            <a:r>
              <a:rPr lang="en" sz="6250">
                <a:solidFill>
                  <a:srgbClr val="FFE599"/>
                </a:solidFill>
                <a:highlight>
                  <a:schemeClr val="dk1"/>
                </a:highlight>
              </a:rPr>
              <a:t>a is an alias or nickname of p	</a:t>
            </a:r>
            <a:endParaRPr sz="6250">
              <a:solidFill>
                <a:srgbClr val="FFE59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*a= (*a) * (*a) *(*a);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Arrays By Reference</a:t>
            </a:r>
            <a:endParaRPr/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Array name is already a pointer, so passing an array name is itself passing by reference.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means, if you update array element in function, it also changes in main.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100" y="2884425"/>
            <a:ext cx="3809626" cy="18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Definition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37950" y="1152475"/>
            <a:ext cx="8338500" cy="3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80">
                <a:solidFill>
                  <a:schemeClr val="dk1"/>
                </a:solidFill>
              </a:rPr>
              <a:t>A function is a black box which relates input to output.</a:t>
            </a:r>
            <a:endParaRPr sz="22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dk1"/>
                </a:solidFill>
              </a:rPr>
              <a:t>INPUT				  MYSTERY					  OUTPUT</a:t>
            </a:r>
            <a:endParaRPr sz="1779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80">
                <a:solidFill>
                  <a:schemeClr val="dk1"/>
                </a:solidFill>
              </a:rPr>
              <a:t>Outer World don’t know what happens inside.</a:t>
            </a:r>
            <a:endParaRPr sz="21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79">
                <a:solidFill>
                  <a:schemeClr val="dk1"/>
                </a:solidFill>
              </a:rPr>
              <a:t>Your relatives think it’s fun but in actual it isn’t.</a:t>
            </a:r>
            <a:endParaRPr sz="1979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262" y="2571750"/>
            <a:ext cx="1963862" cy="12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125" y="2571750"/>
            <a:ext cx="1963849" cy="117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347" y="2571750"/>
            <a:ext cx="1686903" cy="12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2742088" y="3083713"/>
            <a:ext cx="9018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737725" y="2970313"/>
            <a:ext cx="9018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261475" y="22275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array_add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arr[], int size)	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array[5]={1.5, 2.3,4.5,6.7,1.3};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array_add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(array, 5);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array[i]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array_add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arr[], int size)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i&lt;size;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	arr[i]=arr[i]+5;</a:t>
            </a:r>
            <a:endParaRPr sz="6250">
              <a:solidFill>
                <a:srgbClr val="DD7E6B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607" y="467550"/>
            <a:ext cx="2156500" cy="19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261475" y="22275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array_add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*p, int size)	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array[5]={1.5, 2.3,4.5,6.7,1.3};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array_add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(array, 5);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i&lt;5;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 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array[i]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float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array_add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(float *p, int size)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i;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  </a:t>
            </a:r>
            <a:r>
              <a:rPr lang="en" sz="6250">
                <a:solidFill>
                  <a:srgbClr val="BF9000"/>
                </a:solidFill>
                <a:highlight>
                  <a:schemeClr val="dk1"/>
                </a:highlight>
              </a:rPr>
              <a:t>for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(i=0; i&lt;size; i++)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		p[i]=p[i]+5; // *p=*p+5; p++;</a:t>
            </a:r>
            <a:endParaRPr sz="6250">
              <a:solidFill>
                <a:srgbClr val="DD7E6B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607" y="467550"/>
            <a:ext cx="2156500" cy="19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Vs Global Variables</a:t>
            </a:r>
            <a:endParaRPr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3">
            <a:alphaModFix/>
          </a:blip>
          <a:srcRect b="-4680" l="0" r="0" t="4680"/>
          <a:stretch/>
        </p:blipFill>
        <p:spPr>
          <a:xfrm>
            <a:off x="426600" y="1327950"/>
            <a:ext cx="5472750" cy="27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426" y="142525"/>
            <a:ext cx="3020774" cy="24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241900"/>
            <a:ext cx="8520600" cy="4810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global=20;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smile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  </a:t>
            </a:r>
            <a:r>
              <a:rPr lang="en" sz="6250">
                <a:solidFill>
                  <a:srgbClr val="9900FF"/>
                </a:solidFill>
                <a:highlight>
                  <a:schemeClr val="dk1"/>
                </a:highlight>
              </a:rPr>
              <a:t>i 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p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Local Value is %d\n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local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Global Value is %d\n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global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smile();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Global Value is %d\n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global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smile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45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  global+=20;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500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500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4692">
                <a:solidFill>
                  <a:srgbClr val="6AA84F"/>
                </a:solidFill>
                <a:highlight>
                  <a:schemeClr val="dk1"/>
                </a:highlight>
              </a:rPr>
              <a:t>\nSmile, and the world smiles with you...</a:t>
            </a:r>
            <a:r>
              <a:rPr lang="en" sz="5000">
                <a:solidFill>
                  <a:srgbClr val="D3D3D3"/>
                </a:solidFill>
                <a:highlight>
                  <a:schemeClr val="dk1"/>
                </a:highlight>
              </a:rPr>
              <a:t>");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Functions Calling</a:t>
            </a:r>
            <a:endParaRPr/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call another user-defined function inside any user-defined function.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a function add which takes two argument and decides whether it’s sum is even or odd.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a, int b); 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even_odd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x);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sum;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sum=add(5,4);	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   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("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%d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", 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sum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add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a, int b)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c=a+b;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even_odd(c); 			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FFD966"/>
                </a:solidFill>
                <a:highlight>
                  <a:schemeClr val="dk1"/>
                </a:highlight>
              </a:rPr>
              <a:t>c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D7E6B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even_odd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(int x)		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6250">
                <a:solidFill>
                  <a:srgbClr val="76A5AF"/>
                </a:solidFill>
                <a:highlight>
                  <a:schemeClr val="dk1"/>
                </a:highlight>
              </a:rPr>
              <a:t>if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 (x%2==0)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		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(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“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I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t’s an even number!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”);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	</a:t>
            </a:r>
            <a:r>
              <a:rPr lang="en" sz="6250">
                <a:solidFill>
                  <a:srgbClr val="76A5AF"/>
                </a:solidFill>
                <a:highlight>
                  <a:schemeClr val="dk1"/>
                </a:highlight>
              </a:rPr>
              <a:t>else</a:t>
            </a:r>
            <a:endParaRPr sz="6250">
              <a:solidFill>
                <a:srgbClr val="76A5AF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		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(“</a:t>
            </a:r>
            <a:r>
              <a:rPr lang="en" sz="6250">
                <a:solidFill>
                  <a:srgbClr val="6AA84F"/>
                </a:solidFill>
                <a:highlight>
                  <a:schemeClr val="dk1"/>
                </a:highlight>
              </a:rPr>
              <a:t>It’s an odd number!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”);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ctrTitle"/>
          </p:nvPr>
        </p:nvSpPr>
        <p:spPr>
          <a:xfrm>
            <a:off x="3121675" y="285025"/>
            <a:ext cx="5710500" cy="29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88"/>
              <a:t>See    recursion</a:t>
            </a:r>
            <a:endParaRPr sz="438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1" name="Google Shape;291;p49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            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25" y="181375"/>
            <a:ext cx="3489500" cy="31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298" name="Google Shape;298;p50"/>
          <p:cNvSpPr txBox="1"/>
          <p:nvPr>
            <p:ph idx="1" type="body"/>
          </p:nvPr>
        </p:nvSpPr>
        <p:spPr>
          <a:xfrm>
            <a:off x="143275" y="1410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 function calling itself.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424" y="217175"/>
            <a:ext cx="3619875" cy="35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25" y="1989349"/>
            <a:ext cx="3093275" cy="29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306" name="Google Shape;306;p5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980000"/>
                </a:solidFill>
              </a:rPr>
              <a:t>fact(n) : </a:t>
            </a:r>
            <a:r>
              <a:rPr lang="en" sz="3200">
                <a:solidFill>
                  <a:srgbClr val="980000"/>
                </a:solidFill>
              </a:rPr>
              <a:t>n!</a:t>
            </a:r>
            <a:endParaRPr sz="3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fact(1)=1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fact(2)=2*1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fact(3)=3*2*1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fact(4)=4*3*2*1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fact(5)=5*4*3*2*1</a:t>
            </a:r>
            <a:r>
              <a:rPr lang="en" sz="3200">
                <a:solidFill>
                  <a:schemeClr val="dk1"/>
                </a:solidFill>
              </a:rPr>
              <a:t> 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15275" y="504100"/>
            <a:ext cx="80565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15275" y="1228675"/>
            <a:ext cx="7854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Output  Function_Name ( Input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 </a:t>
            </a:r>
            <a:r>
              <a:rPr lang="en">
                <a:solidFill>
                  <a:srgbClr val="9900FF"/>
                </a:solidFill>
              </a:rPr>
              <a:t>main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93C47D"/>
                </a:solidFill>
              </a:rPr>
              <a:t>void</a:t>
            </a:r>
            <a:r>
              <a:rPr lang="en">
                <a:solidFill>
                  <a:schemeClr val="dk1"/>
                </a:solidFill>
              </a:rPr>
              <a:t>) //</a:t>
            </a:r>
            <a:r>
              <a:rPr lang="en">
                <a:solidFill>
                  <a:srgbClr val="93C47D"/>
                </a:solidFill>
              </a:rPr>
              <a:t>void = input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r>
              <a:rPr lang="en">
                <a:solidFill>
                  <a:srgbClr val="DD7E6B"/>
                </a:solidFill>
              </a:rPr>
              <a:t>return 0; // Output</a:t>
            </a:r>
            <a:endParaRPr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Function name = main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Output datatype = 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400" y="985250"/>
            <a:ext cx="4198875" cy="306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312" name="Google Shape;312;p5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980000"/>
                </a:solidFill>
              </a:rPr>
              <a:t>fact(n) : n!</a:t>
            </a:r>
            <a:endParaRPr sz="3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fact(1)=1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fact(2)=2*</a:t>
            </a:r>
            <a:r>
              <a:rPr lang="en" sz="3200">
                <a:solidFill>
                  <a:srgbClr val="E69138"/>
                </a:solidFill>
              </a:rPr>
              <a:t>fact(1)</a:t>
            </a:r>
            <a:endParaRPr sz="32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fact(3)=3*</a:t>
            </a:r>
            <a:r>
              <a:rPr lang="en" sz="3200">
                <a:solidFill>
                  <a:srgbClr val="38761D"/>
                </a:solidFill>
              </a:rPr>
              <a:t>fact(2)</a:t>
            </a:r>
            <a:endParaRPr sz="3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fact(4)=4*</a:t>
            </a:r>
            <a:r>
              <a:rPr lang="en" sz="3200">
                <a:solidFill>
                  <a:srgbClr val="3D85C6"/>
                </a:solidFill>
              </a:rPr>
              <a:t>fact(3)</a:t>
            </a:r>
            <a:endParaRPr sz="32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fact(5)=5*</a:t>
            </a:r>
            <a:r>
              <a:rPr lang="en" sz="3200">
                <a:solidFill>
                  <a:srgbClr val="A64D79"/>
                </a:solidFill>
              </a:rPr>
              <a:t>fact(4)</a:t>
            </a:r>
            <a:r>
              <a:rPr lang="en" sz="3200">
                <a:solidFill>
                  <a:schemeClr val="dk1"/>
                </a:solidFill>
              </a:rPr>
              <a:t> 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850" y="557100"/>
            <a:ext cx="3863299" cy="187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980000"/>
                </a:solidFill>
              </a:rPr>
              <a:t>fact(n) : n * fact(n-1)</a:t>
            </a:r>
            <a:endParaRPr sz="3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Recursive function have 2 cases: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Base Case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Recursive Case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325" name="Google Shape;325;p5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980000"/>
                </a:solidFill>
              </a:rPr>
              <a:t>fact(n) : n!</a:t>
            </a:r>
            <a:endParaRPr sz="3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fact(1)=1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fact(2)=2*</a:t>
            </a:r>
            <a:r>
              <a:rPr lang="en" sz="3200">
                <a:solidFill>
                  <a:srgbClr val="E69138"/>
                </a:solidFill>
              </a:rPr>
              <a:t>fact(1)</a:t>
            </a:r>
            <a:endParaRPr sz="32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fact(3)=3*</a:t>
            </a:r>
            <a:r>
              <a:rPr lang="en" sz="3200">
                <a:solidFill>
                  <a:srgbClr val="38761D"/>
                </a:solidFill>
              </a:rPr>
              <a:t>fact(2)</a:t>
            </a:r>
            <a:endParaRPr sz="3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fact(4)=4*</a:t>
            </a:r>
            <a:r>
              <a:rPr lang="en" sz="3200">
                <a:solidFill>
                  <a:srgbClr val="3D85C6"/>
                </a:solidFill>
              </a:rPr>
              <a:t>fact(3)</a:t>
            </a:r>
            <a:endParaRPr sz="32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fact(5)=5*</a:t>
            </a:r>
            <a:r>
              <a:rPr lang="en" sz="3200">
                <a:solidFill>
                  <a:srgbClr val="A64D79"/>
                </a:solidFill>
              </a:rPr>
              <a:t>fact(4)</a:t>
            </a:r>
            <a:r>
              <a:rPr lang="en" sz="3200">
                <a:solidFill>
                  <a:schemeClr val="dk1"/>
                </a:solidFill>
              </a:rPr>
              <a:t> 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26" name="Google Shape;3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474" y="885549"/>
            <a:ext cx="4908700" cy="35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Factorial Function</a:t>
            </a:r>
            <a:endParaRPr/>
          </a:p>
        </p:txBody>
      </p:sp>
      <p:sp>
        <p:nvSpPr>
          <p:cNvPr id="332" name="Google Shape;332;p5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i</a:t>
            </a:r>
            <a:r>
              <a:rPr lang="en">
                <a:solidFill>
                  <a:srgbClr val="9900FF"/>
                </a:solidFill>
              </a:rPr>
              <a:t>nt </a:t>
            </a:r>
            <a:r>
              <a:rPr lang="en">
                <a:solidFill>
                  <a:schemeClr val="dk1"/>
                </a:solidFill>
              </a:rPr>
              <a:t>factorial( </a:t>
            </a:r>
            <a:r>
              <a:rPr lang="en">
                <a:solidFill>
                  <a:srgbClr val="9900FF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 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if (n==1)			</a:t>
            </a:r>
            <a:r>
              <a:rPr lang="en">
                <a:solidFill>
                  <a:srgbClr val="980000"/>
                </a:solidFill>
              </a:rPr>
              <a:t>// Base case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r>
              <a:rPr lang="en">
                <a:solidFill>
                  <a:schemeClr val="dk1"/>
                </a:solidFill>
              </a:rPr>
              <a:t>r</a:t>
            </a:r>
            <a:r>
              <a:rPr lang="en">
                <a:solidFill>
                  <a:schemeClr val="dk1"/>
                </a:solidFill>
              </a:rPr>
              <a:t>eturn </a:t>
            </a:r>
            <a:r>
              <a:rPr lang="en">
                <a:solidFill>
                  <a:srgbClr val="0B5394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</a:t>
            </a:r>
            <a:r>
              <a:rPr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</a:rPr>
              <a:t>lse 				</a:t>
            </a:r>
            <a:r>
              <a:rPr lang="en">
                <a:solidFill>
                  <a:srgbClr val="980000"/>
                </a:solidFill>
              </a:rPr>
              <a:t>// Recursive Case</a:t>
            </a:r>
            <a:endParaRPr>
              <a:solidFill>
                <a:srgbClr val="98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return </a:t>
            </a:r>
            <a:r>
              <a:rPr lang="en">
                <a:solidFill>
                  <a:srgbClr val="0B5394"/>
                </a:solidFill>
              </a:rPr>
              <a:t>n * </a:t>
            </a:r>
            <a:r>
              <a:rPr lang="en">
                <a:solidFill>
                  <a:srgbClr val="0B5394"/>
                </a:solidFill>
              </a:rPr>
              <a:t>factorial</a:t>
            </a:r>
            <a:r>
              <a:rPr lang="en">
                <a:solidFill>
                  <a:srgbClr val="0B5394"/>
                </a:solidFill>
              </a:rPr>
              <a:t>(n-1)</a:t>
            </a:r>
            <a:r>
              <a:rPr lang="en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923" y="0"/>
            <a:ext cx="58121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Question </a:t>
            </a:r>
            <a:endParaRPr/>
          </a:p>
        </p:txBody>
      </p:sp>
      <p:sp>
        <p:nvSpPr>
          <p:cNvPr id="345" name="Google Shape;345;p5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Write a program in C to calculate the sum of numbers from 1 to n using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</a:t>
            </a:r>
            <a:r>
              <a:rPr lang="en"/>
              <a:t> Function</a:t>
            </a:r>
            <a:endParaRPr/>
          </a:p>
        </p:txBody>
      </p:sp>
      <p:sp>
        <p:nvSpPr>
          <p:cNvPr id="351" name="Google Shape;351;p5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int </a:t>
            </a:r>
            <a:r>
              <a:rPr lang="en">
                <a:solidFill>
                  <a:schemeClr val="dk1"/>
                </a:solidFill>
              </a:rPr>
              <a:t>sum</a:t>
            </a:r>
            <a:r>
              <a:rPr lang="en">
                <a:solidFill>
                  <a:schemeClr val="dk1"/>
                </a:solidFill>
              </a:rPr>
              <a:t>( </a:t>
            </a:r>
            <a:r>
              <a:rPr lang="en">
                <a:solidFill>
                  <a:srgbClr val="9900FF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 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if (n==1)			</a:t>
            </a:r>
            <a:r>
              <a:rPr lang="en">
                <a:solidFill>
                  <a:srgbClr val="980000"/>
                </a:solidFill>
              </a:rPr>
              <a:t>// Base case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return </a:t>
            </a:r>
            <a:r>
              <a:rPr lang="en">
                <a:solidFill>
                  <a:srgbClr val="0B5394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else 				</a:t>
            </a:r>
            <a:r>
              <a:rPr lang="en">
                <a:solidFill>
                  <a:srgbClr val="980000"/>
                </a:solidFill>
              </a:rPr>
              <a:t>// Recursive Case</a:t>
            </a:r>
            <a:endParaRPr>
              <a:solidFill>
                <a:srgbClr val="98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return </a:t>
            </a:r>
            <a:r>
              <a:rPr lang="en">
                <a:solidFill>
                  <a:srgbClr val="0B5394"/>
                </a:solidFill>
              </a:rPr>
              <a:t>n + sum(n-1)</a:t>
            </a:r>
            <a:r>
              <a:rPr lang="en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Question </a:t>
            </a:r>
            <a:endParaRPr/>
          </a:p>
        </p:txBody>
      </p:sp>
      <p:sp>
        <p:nvSpPr>
          <p:cNvPr id="357" name="Google Shape;357;p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Write a program in C to print Fibonacci sequence to n terms using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Fibonacci Function</a:t>
            </a:r>
            <a:endParaRPr/>
          </a:p>
        </p:txBody>
      </p:sp>
      <p:sp>
        <p:nvSpPr>
          <p:cNvPr id="363" name="Google Shape;363;p6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int </a:t>
            </a:r>
            <a:r>
              <a:rPr lang="en">
                <a:solidFill>
                  <a:schemeClr val="dk1"/>
                </a:solidFill>
              </a:rPr>
              <a:t>fibonacci</a:t>
            </a:r>
            <a:r>
              <a:rPr lang="en">
                <a:solidFill>
                  <a:schemeClr val="dk1"/>
                </a:solidFill>
              </a:rPr>
              <a:t>( </a:t>
            </a:r>
            <a:r>
              <a:rPr lang="en">
                <a:solidFill>
                  <a:srgbClr val="9900FF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 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if (n==0)				</a:t>
            </a:r>
            <a:r>
              <a:rPr lang="en">
                <a:solidFill>
                  <a:srgbClr val="980000"/>
                </a:solidFill>
              </a:rPr>
              <a:t>// 1st Base case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return </a:t>
            </a:r>
            <a:r>
              <a:rPr lang="en">
                <a:solidFill>
                  <a:srgbClr val="0B5394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else if (n==1)			</a:t>
            </a:r>
            <a:r>
              <a:rPr lang="en">
                <a:solidFill>
                  <a:srgbClr val="980000"/>
                </a:solidFill>
              </a:rPr>
              <a:t>// 2nd Base case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return </a:t>
            </a:r>
            <a:r>
              <a:rPr lang="en">
                <a:solidFill>
                  <a:srgbClr val="0B5394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else 					</a:t>
            </a:r>
            <a:r>
              <a:rPr lang="en">
                <a:solidFill>
                  <a:srgbClr val="980000"/>
                </a:solidFill>
              </a:rPr>
              <a:t>// Recursive Case</a:t>
            </a:r>
            <a:endParaRPr>
              <a:solidFill>
                <a:srgbClr val="98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return </a:t>
            </a:r>
            <a:r>
              <a:rPr lang="en">
                <a:solidFill>
                  <a:srgbClr val="0B5394"/>
                </a:solidFill>
              </a:rPr>
              <a:t>fibonacci(n-2) + fibonacci(n-1)</a:t>
            </a:r>
            <a:r>
              <a:rPr lang="en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Assignment</a:t>
            </a:r>
            <a:endParaRPr/>
          </a:p>
        </p:txBody>
      </p:sp>
      <p:sp>
        <p:nvSpPr>
          <p:cNvPr id="369" name="Google Shape;369;p6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Write a program in C to print first 50 natural numbers using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Write a program in C to print the array elements using recursion.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Write a program in C to count the digits of a given number using recursion.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/ Arguments / Parameters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printf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6AA84F"/>
                </a:solidFill>
              </a:rPr>
              <a:t>“Hello World”</a:t>
            </a:r>
            <a:r>
              <a:rPr lang="en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scanf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>
                <a:solidFill>
                  <a:srgbClr val="6AA84F"/>
                </a:solidFill>
              </a:rPr>
              <a:t>“%d”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6AA84F"/>
                </a:solidFill>
              </a:rPr>
              <a:t>&amp;a</a:t>
            </a:r>
            <a:r>
              <a:rPr lang="en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printf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9900FF"/>
                </a:solidFill>
              </a:rPr>
              <a:t>scanf</a:t>
            </a:r>
            <a:r>
              <a:rPr lang="en">
                <a:solidFill>
                  <a:schemeClr val="dk1"/>
                </a:solidFill>
              </a:rPr>
              <a:t> are functions.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Inputs are </a:t>
            </a:r>
            <a:r>
              <a:rPr lang="en">
                <a:solidFill>
                  <a:schemeClr val="dk1"/>
                </a:solidFill>
              </a:rPr>
              <a:t>separated</a:t>
            </a:r>
            <a:r>
              <a:rPr lang="en">
                <a:solidFill>
                  <a:schemeClr val="dk1"/>
                </a:solidFill>
              </a:rPr>
              <a:t> by commas.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Inputs are also known as </a:t>
            </a:r>
            <a:r>
              <a:rPr lang="en">
                <a:solidFill>
                  <a:srgbClr val="E06666"/>
                </a:solidFill>
              </a:rPr>
              <a:t>arguments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>
                <a:solidFill>
                  <a:srgbClr val="E06666"/>
                </a:solidFill>
              </a:rPr>
              <a:t>parameters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/ Return Values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a=</a:t>
            </a:r>
            <a:r>
              <a:rPr lang="en">
                <a:solidFill>
                  <a:srgbClr val="9900FF"/>
                </a:solidFill>
              </a:rPr>
              <a:t>printf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>
                <a:solidFill>
                  <a:srgbClr val="6AA84F"/>
                </a:solidFill>
              </a:rPr>
              <a:t>“Hello World”</a:t>
            </a:r>
            <a:r>
              <a:rPr lang="en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b=</a:t>
            </a:r>
            <a:r>
              <a:rPr lang="en">
                <a:solidFill>
                  <a:srgbClr val="9900FF"/>
                </a:solidFill>
              </a:rPr>
              <a:t>scanf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>
                <a:solidFill>
                  <a:srgbClr val="6AA84F"/>
                </a:solidFill>
              </a:rPr>
              <a:t>“%d”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6AA84F"/>
                </a:solidFill>
              </a:rPr>
              <a:t>&amp;a</a:t>
            </a:r>
            <a:r>
              <a:rPr lang="en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printf(“%d %d”, a,b); 	// Try this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printf returns an integer value, which is the total number of printed characters.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scanf returns an integer value, which is the total number of inputs.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Definition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block of code that performs a specific task.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avoid duplicating codes.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Function help you break down a big project.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Library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- Defined Functions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25" y="2692075"/>
            <a:ext cx="3606874" cy="1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- Defined Functions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8675"/>
            <a:ext cx="85206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ReturnType</a:t>
            </a:r>
            <a:r>
              <a:rPr lang="en">
                <a:solidFill>
                  <a:schemeClr val="dk1"/>
                </a:solidFill>
              </a:rPr>
              <a:t>  </a:t>
            </a:r>
            <a:r>
              <a:rPr lang="en">
                <a:solidFill>
                  <a:srgbClr val="E69138"/>
                </a:solidFill>
              </a:rPr>
              <a:t>FunctionName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>
                <a:solidFill>
                  <a:srgbClr val="38761D"/>
                </a:solidFill>
              </a:rPr>
              <a:t>Arguments</a:t>
            </a:r>
            <a:r>
              <a:rPr lang="en">
                <a:solidFill>
                  <a:schemeClr val="dk1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int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E69138"/>
                </a:solidFill>
              </a:rPr>
              <a:t>add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>
                <a:solidFill>
                  <a:srgbClr val="38761D"/>
                </a:solidFill>
              </a:rPr>
              <a:t>int a, int b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 important things: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 declaration or prototype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 call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 definition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413" y="381000"/>
            <a:ext cx="3495675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241900"/>
            <a:ext cx="8520600" cy="469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#include </a:t>
            </a:r>
            <a:r>
              <a:rPr lang="en" sz="6250">
                <a:solidFill>
                  <a:srgbClr val="98C379"/>
                </a:solidFill>
                <a:highlight>
                  <a:schemeClr val="dk1"/>
                </a:highlight>
              </a:rPr>
              <a:t>&lt;stdio.h&gt;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smile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();    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Declaration or Prototype</a:t>
            </a:r>
            <a:endParaRPr sz="6250">
              <a:solidFill>
                <a:srgbClr val="98C379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int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1AEEE"/>
                </a:solidFill>
                <a:highlight>
                  <a:schemeClr val="dk1"/>
                </a:highlight>
              </a:rPr>
              <a:t>main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smile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();			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Call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 </a:t>
            </a: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return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D19A66"/>
                </a:solidFill>
                <a:highlight>
                  <a:schemeClr val="dk1"/>
                </a:highlight>
              </a:rPr>
              <a:t>0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C678DD"/>
                </a:solidFill>
                <a:highlight>
                  <a:schemeClr val="dk1"/>
                </a:highlight>
              </a:rPr>
              <a:t>void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</a:t>
            </a:r>
            <a:r>
              <a:rPr lang="en" sz="6250">
                <a:solidFill>
                  <a:srgbClr val="6D9EEB"/>
                </a:solidFill>
                <a:highlight>
                  <a:schemeClr val="dk1"/>
                </a:highlight>
              </a:rPr>
              <a:t>smile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()		</a:t>
            </a:r>
            <a:r>
              <a:rPr lang="en" sz="6250">
                <a:solidFill>
                  <a:schemeClr val="lt1"/>
                </a:solidFill>
                <a:highlight>
                  <a:schemeClr val="dk1"/>
                </a:highlight>
              </a:rPr>
              <a:t>// Function Definition</a:t>
            </a:r>
            <a:endParaRPr sz="625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{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  	</a:t>
            </a:r>
            <a:r>
              <a:rPr lang="en" sz="6250">
                <a:solidFill>
                  <a:srgbClr val="DD7E6B"/>
                </a:solidFill>
                <a:highlight>
                  <a:schemeClr val="dk1"/>
                </a:highlight>
              </a:rPr>
              <a:t>printf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(</a:t>
            </a:r>
            <a:r>
              <a:rPr lang="en" sz="5942">
                <a:solidFill>
                  <a:srgbClr val="6AA84F"/>
                </a:solidFill>
                <a:highlight>
                  <a:schemeClr val="dk1"/>
                </a:highlight>
              </a:rPr>
              <a:t>"\nSmile, and the world smiles with you..."</a:t>
            </a: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);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>
                <a:solidFill>
                  <a:srgbClr val="D3D3D3"/>
                </a:solidFill>
                <a:highlight>
                  <a:schemeClr val="dk1"/>
                </a:highlight>
              </a:rPr>
              <a:t>}</a:t>
            </a:r>
            <a:endParaRPr sz="6250">
              <a:solidFill>
                <a:srgbClr val="D3D3D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000000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